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4" r:id="rId5"/>
    <p:sldId id="272" r:id="rId6"/>
    <p:sldId id="266" r:id="rId7"/>
    <p:sldId id="273" r:id="rId8"/>
    <p:sldId id="278" r:id="rId9"/>
    <p:sldId id="280" r:id="rId10"/>
    <p:sldId id="285" r:id="rId11"/>
    <p:sldId id="289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629"/>
    <a:srgbClr val="A765A2"/>
    <a:srgbClr val="F579DA"/>
    <a:srgbClr val="16EBF6"/>
    <a:srgbClr val="46E482"/>
    <a:srgbClr val="87E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1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5"/>
      <c:rAngAx val="0"/>
      <c:perspective val="30"/>
    </c:view3D>
    <c:floor>
      <c:thickness val="0"/>
    </c:floor>
    <c:sideWall>
      <c:thickness val="0"/>
      <c:spPr>
        <a:effectLst>
          <a:innerShdw blurRad="63500" dist="50800" dir="54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 prst="relaxedInset"/>
        </a:sp3d>
      </c:spPr>
    </c:sideWall>
    <c:backWall>
      <c:thickness val="0"/>
      <c:spPr>
        <a:effectLst>
          <a:innerShdw blurRad="63500" dist="50800" dir="54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 prst="relaxedInset"/>
        </a:sp3d>
      </c:spPr>
    </c:backWall>
    <c:plotArea>
      <c:layout>
        <c:manualLayout>
          <c:layoutTarget val="inner"/>
          <c:xMode val="edge"/>
          <c:yMode val="edge"/>
          <c:x val="0.14107174103237094"/>
          <c:y val="7.5751303309288198E-2"/>
          <c:w val="0.74838946466265655"/>
          <c:h val="0.616122009602349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'собствени приходи'!$B$3</c:f>
              <c:strCache>
                <c:ptCount val="1"/>
                <c:pt idx="0">
                  <c:v>2011 г.</c:v>
                </c:pt>
              </c:strCache>
            </c:strRef>
          </c:tx>
          <c:invertIfNegative val="0"/>
          <c:cat>
            <c:strRef>
              <c:f>'собствени приходи'!$A$4:$A$5</c:f>
              <c:strCache>
                <c:ptCount val="2"/>
                <c:pt idx="0">
                  <c:v>Собствени приходи в лева</c:v>
                </c:pt>
                <c:pt idx="1">
                  <c:v>Ръст, спрямо предходната година</c:v>
                </c:pt>
              </c:strCache>
            </c:strRef>
          </c:cat>
          <c:val>
            <c:numRef>
              <c:f>'собствени приходи'!$B$4:$B$5</c:f>
              <c:numCache>
                <c:formatCode>General</c:formatCode>
                <c:ptCount val="2"/>
                <c:pt idx="0" formatCode="#,##0">
                  <c:v>4686644</c:v>
                </c:pt>
              </c:numCache>
            </c:numRef>
          </c:val>
        </c:ser>
        <c:ser>
          <c:idx val="1"/>
          <c:order val="1"/>
          <c:tx>
            <c:strRef>
              <c:f>'собствени приходи'!$C$3</c:f>
              <c:strCache>
                <c:ptCount val="1"/>
                <c:pt idx="0">
                  <c:v>2012 г.</c:v>
                </c:pt>
              </c:strCache>
            </c:strRef>
          </c:tx>
          <c:invertIfNegative val="0"/>
          <c:cat>
            <c:strRef>
              <c:f>'собствени приходи'!$A$4:$A$5</c:f>
              <c:strCache>
                <c:ptCount val="2"/>
                <c:pt idx="0">
                  <c:v>Собствени приходи в лева</c:v>
                </c:pt>
                <c:pt idx="1">
                  <c:v>Ръст, спрямо предходната година</c:v>
                </c:pt>
              </c:strCache>
            </c:strRef>
          </c:cat>
          <c:val>
            <c:numRef>
              <c:f>'собствени приходи'!$C$4:$C$5</c:f>
              <c:numCache>
                <c:formatCode>#,##0</c:formatCode>
                <c:ptCount val="2"/>
                <c:pt idx="0">
                  <c:v>5407957</c:v>
                </c:pt>
                <c:pt idx="1">
                  <c:v>721313</c:v>
                </c:pt>
              </c:numCache>
            </c:numRef>
          </c:val>
        </c:ser>
        <c:ser>
          <c:idx val="2"/>
          <c:order val="2"/>
          <c:tx>
            <c:strRef>
              <c:f>'собствени приходи'!$D$3</c:f>
              <c:strCache>
                <c:ptCount val="1"/>
                <c:pt idx="0">
                  <c:v>2013 г.</c:v>
                </c:pt>
              </c:strCache>
            </c:strRef>
          </c:tx>
          <c:invertIfNegative val="0"/>
          <c:cat>
            <c:strRef>
              <c:f>'собствени приходи'!$A$4:$A$5</c:f>
              <c:strCache>
                <c:ptCount val="2"/>
                <c:pt idx="0">
                  <c:v>Собствени приходи в лева</c:v>
                </c:pt>
                <c:pt idx="1">
                  <c:v>Ръст, спрямо предходната година</c:v>
                </c:pt>
              </c:strCache>
            </c:strRef>
          </c:cat>
          <c:val>
            <c:numRef>
              <c:f>'собствени приходи'!$D$4:$D$5</c:f>
              <c:numCache>
                <c:formatCode>#,##0</c:formatCode>
                <c:ptCount val="2"/>
                <c:pt idx="0">
                  <c:v>5569393</c:v>
                </c:pt>
                <c:pt idx="1">
                  <c:v>161436</c:v>
                </c:pt>
              </c:numCache>
            </c:numRef>
          </c:val>
        </c:ser>
        <c:ser>
          <c:idx val="3"/>
          <c:order val="3"/>
          <c:tx>
            <c:strRef>
              <c:f>'собствени приходи'!$E$3</c:f>
              <c:strCache>
                <c:ptCount val="1"/>
                <c:pt idx="0">
                  <c:v>2014 г.</c:v>
                </c:pt>
              </c:strCache>
            </c:strRef>
          </c:tx>
          <c:invertIfNegative val="0"/>
          <c:cat>
            <c:strRef>
              <c:f>'собствени приходи'!$A$4:$A$5</c:f>
              <c:strCache>
                <c:ptCount val="2"/>
                <c:pt idx="0">
                  <c:v>Собствени приходи в лева</c:v>
                </c:pt>
                <c:pt idx="1">
                  <c:v>Ръст, спрямо предходната година</c:v>
                </c:pt>
              </c:strCache>
            </c:strRef>
          </c:cat>
          <c:val>
            <c:numRef>
              <c:f>'собствени приходи'!$E$4:$E$5</c:f>
              <c:numCache>
                <c:formatCode>#,##0</c:formatCode>
                <c:ptCount val="2"/>
                <c:pt idx="0">
                  <c:v>6481287</c:v>
                </c:pt>
                <c:pt idx="1">
                  <c:v>911894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402112"/>
        <c:axId val="133275648"/>
        <c:axId val="133380608"/>
      </c:bar3DChart>
      <c:catAx>
        <c:axId val="133402112"/>
        <c:scaling>
          <c:orientation val="minMax"/>
        </c:scaling>
        <c:delete val="1"/>
        <c:axPos val="b"/>
        <c:majorTickMark val="out"/>
        <c:minorTickMark val="none"/>
        <c:tickLblPos val="nextTo"/>
        <c:crossAx val="133275648"/>
        <c:crosses val="autoZero"/>
        <c:auto val="1"/>
        <c:lblAlgn val="ctr"/>
        <c:lblOffset val="100"/>
        <c:noMultiLvlLbl val="0"/>
      </c:catAx>
      <c:valAx>
        <c:axId val="133275648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133402112"/>
        <c:crosses val="autoZero"/>
        <c:crossBetween val="between"/>
      </c:valAx>
      <c:serAx>
        <c:axId val="133380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latin typeface="Times New Roman" pitchFamily="18" charset="0"/>
              </a:defRPr>
            </a:pPr>
            <a:endParaRPr lang="bg-BG"/>
          </a:p>
        </c:txPr>
        <c:crossAx val="133275648"/>
        <c:crosses val="autoZero"/>
      </c:ser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 baseline="0">
                <a:latin typeface="Times New Roman" pitchFamily="18" charset="0"/>
              </a:defRPr>
            </a:pPr>
            <a:endParaRPr lang="bg-BG"/>
          </a:p>
        </c:txPr>
      </c:dTable>
    </c:plotArea>
    <c:plotVisOnly val="1"/>
    <c:dispBlanksAs val="gap"/>
    <c:showDLblsOverMax val="0"/>
  </c:chart>
  <c:spPr>
    <a:noFill/>
    <a:effectLst>
      <a:innerShdw blurRad="63500" dist="50800" dir="5400000">
        <a:prstClr val="black">
          <a:alpha val="50000"/>
        </a:prstClr>
      </a:innerShdw>
    </a:effectLst>
    <a:scene3d>
      <a:camera prst="orthographicFront"/>
      <a:lightRig rig="threePt" dir="t"/>
    </a:scene3d>
    <a:sp3d>
      <a:bevelT w="152400" h="50800" prst="softRound"/>
    </a:sp3d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46"/>
    </mc:Choice>
    <mc:Fallback>
      <c:style val="46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bg-BG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Ръст</a:t>
            </a:r>
            <a:r>
              <a:rPr lang="bg-BG" sz="20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д</a:t>
            </a:r>
            <a:r>
              <a:rPr lang="bg-BG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анъчни </a:t>
            </a:r>
            <a:r>
              <a:rPr lang="bg-BG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приходи </a:t>
            </a:r>
            <a:r>
              <a:rPr lang="bg-BG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 2014 г.</a:t>
            </a:r>
            <a:endParaRPr lang="bg-BG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6.1960670125905851E-2"/>
          <c:y val="5.418122719727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132844787065335"/>
          <c:y val="0"/>
          <c:w val="0.67551658649949642"/>
          <c:h val="0.672470497105259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'данъчни приходи'!$G$4</c:f>
              <c:strCache>
                <c:ptCount val="1"/>
                <c:pt idx="0">
                  <c:v>Данъчни приходи в лева общо:</c:v>
                </c:pt>
              </c:strCache>
            </c:strRef>
          </c:tx>
          <c:invertIfNegative val="0"/>
          <c:cat>
            <c:strRef>
              <c:f>'данъчни приходи'!$H$3:$K$3</c:f>
              <c:strCache>
                <c:ptCount val="4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</c:strCache>
            </c:strRef>
          </c:cat>
          <c:val>
            <c:numRef>
              <c:f>'данъчни приходи'!$H$4:$K$4</c:f>
              <c:numCache>
                <c:formatCode>#,##0</c:formatCode>
                <c:ptCount val="4"/>
                <c:pt idx="0">
                  <c:v>1715996</c:v>
                </c:pt>
                <c:pt idx="1">
                  <c:v>1875002</c:v>
                </c:pt>
                <c:pt idx="2">
                  <c:v>2138766</c:v>
                </c:pt>
                <c:pt idx="3">
                  <c:v>2398769</c:v>
                </c:pt>
              </c:numCache>
            </c:numRef>
          </c:val>
        </c:ser>
        <c:ser>
          <c:idx val="1"/>
          <c:order val="1"/>
          <c:tx>
            <c:strRef>
              <c:f>'данъчни приходи'!$G$5</c:f>
              <c:strCache>
                <c:ptCount val="1"/>
                <c:pt idx="0">
                  <c:v>Ръст в проценти</c:v>
                </c:pt>
              </c:strCache>
            </c:strRef>
          </c:tx>
          <c:invertIfNegative val="0"/>
          <c:cat>
            <c:strRef>
              <c:f>'данъчни приходи'!$H$3:$K$3</c:f>
              <c:strCache>
                <c:ptCount val="4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</c:strCache>
            </c:strRef>
          </c:cat>
          <c:val>
            <c:numRef>
              <c:f>'данъчни приходи'!$H$5:$K$5</c:f>
              <c:numCache>
                <c:formatCode>0%</c:formatCode>
                <c:ptCount val="4"/>
                <c:pt idx="1">
                  <c:v>9.2661055153974714E-2</c:v>
                </c:pt>
                <c:pt idx="2">
                  <c:v>0.14067398328108449</c:v>
                </c:pt>
                <c:pt idx="3">
                  <c:v>0.12156682872273077</c:v>
                </c:pt>
              </c:numCache>
            </c:numRef>
          </c:val>
        </c:ser>
        <c:ser>
          <c:idx val="2"/>
          <c:order val="2"/>
          <c:tx>
            <c:strRef>
              <c:f>'данъчни приходи'!$G$6</c:f>
              <c:strCache>
                <c:ptCount val="1"/>
                <c:pt idx="0">
                  <c:v>Ръст в абсолютна стойност</c:v>
                </c:pt>
              </c:strCache>
            </c:strRef>
          </c:tx>
          <c:invertIfNegative val="0"/>
          <c:cat>
            <c:strRef>
              <c:f>'данъчни приходи'!$H$3:$K$3</c:f>
              <c:strCache>
                <c:ptCount val="4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</c:strCache>
            </c:strRef>
          </c:cat>
          <c:val>
            <c:numRef>
              <c:f>'данъчни приходи'!$H$6:$K$6</c:f>
              <c:numCache>
                <c:formatCode>#,##0</c:formatCode>
                <c:ptCount val="4"/>
                <c:pt idx="1">
                  <c:v>159006</c:v>
                </c:pt>
                <c:pt idx="2">
                  <c:v>263764</c:v>
                </c:pt>
                <c:pt idx="3">
                  <c:v>260003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857152"/>
        <c:axId val="116426432"/>
      </c:barChart>
      <c:catAx>
        <c:axId val="135857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16426432"/>
        <c:crosses val="autoZero"/>
        <c:auto val="1"/>
        <c:lblAlgn val="ctr"/>
        <c:lblOffset val="100"/>
        <c:noMultiLvlLbl val="0"/>
      </c:catAx>
      <c:valAx>
        <c:axId val="1164264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5857152"/>
        <c:crosses val="autoZero"/>
        <c:crossBetween val="between"/>
      </c:valAx>
      <c:dTable>
        <c:showHorzBorder val="1"/>
        <c:showVertBorder val="1"/>
        <c:showOutline val="1"/>
        <c:showKeys val="0"/>
        <c:spPr>
          <a:ln>
            <a:solidFill>
              <a:schemeClr val="tx1">
                <a:alpha val="84706"/>
              </a:schemeClr>
            </a:solidFill>
            <a:prstDash val="solid"/>
          </a:ln>
        </c:spPr>
        <c:txPr>
          <a:bodyPr/>
          <a:lstStyle/>
          <a:p>
            <a:pPr rtl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bg-BG"/>
          </a:p>
        </c:txPr>
      </c:dTable>
      <c:spPr>
        <a:noFill/>
        <a:ln w="25400">
          <a:noFill/>
        </a:ln>
        <a:effectLst>
          <a:innerShdw blurRad="63500" dist="50800" dir="8100000">
            <a:prstClr val="black">
              <a:alpha val="50000"/>
            </a:prstClr>
          </a:innerShdw>
        </a:effectLst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Процентно съотношение по видове </a:t>
            </a:r>
            <a:r>
              <a:rPr lang="bg-BG" sz="20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приходи през 2014 г.</a:t>
            </a:r>
            <a:endParaRPr lang="bg-BG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overlay val="1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330593535584168"/>
          <c:y val="0.31623695091442316"/>
          <c:w val="0.69774848249184451"/>
          <c:h val="0.68376311362229591"/>
        </c:manualLayout>
      </c:layout>
      <c:pie3DChart>
        <c:varyColors val="1"/>
        <c:ser>
          <c:idx val="0"/>
          <c:order val="0"/>
          <c:spPr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 prst="relaxedInset"/>
            </a:sp3d>
          </c:spPr>
          <c:explosion val="28"/>
          <c:dPt>
            <c:idx val="0"/>
            <c:bubble3D val="0"/>
            <c:explosion val="8"/>
          </c:dPt>
          <c:dPt>
            <c:idx val="1"/>
            <c:bubble3D val="0"/>
            <c:explosion val="20"/>
            <c:spPr>
              <a:solidFill>
                <a:srgbClr val="A765A2"/>
              </a:solidFill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 prst="relaxedInset"/>
              </a:sp3d>
            </c:spPr>
          </c:dPt>
          <c:dPt>
            <c:idx val="2"/>
            <c:bubble3D val="0"/>
            <c:explosion val="13"/>
          </c:dPt>
          <c:dPt>
            <c:idx val="3"/>
            <c:bubble3D val="0"/>
            <c:explosion val="17"/>
          </c:dPt>
          <c:dPt>
            <c:idx val="4"/>
            <c:bubble3D val="0"/>
            <c:explosion val="14"/>
          </c:dPt>
          <c:dPt>
            <c:idx val="5"/>
            <c:bubble3D val="0"/>
            <c:explosion val="58"/>
            <c:spPr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 prst="relaxedInset"/>
              </a:sp3d>
            </c:spPr>
          </c:dPt>
          <c:dLbls>
            <c:dLbl>
              <c:idx val="0"/>
              <c:layout>
                <c:manualLayout>
                  <c:x val="-5.0121659831160979E-2"/>
                  <c:y val="-4.025908232850992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 </a:t>
                    </a:r>
                    <a:r>
                      <a:rPr lang="ru-RU" sz="1400" dirty="0" err="1" smtClean="0">
                        <a:latin typeface="Times New Roman" pitchFamily="18" charset="0"/>
                        <a:cs typeface="Times New Roman" pitchFamily="18" charset="0"/>
                      </a:rPr>
                      <a:t>Собствени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приходи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;                    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6 481 288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лв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.; 25%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832390155249142"/>
                  <c:y val="-8.959794768710917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280280073182506E-2"/>
                  <c:y val="7.2286648630339539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Трансфери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                            300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138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лв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.; 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Финансиране</a:t>
                    </a:r>
                    <a:r>
                      <a:rPr lang="ru-RU" sz="140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400" smtClean="0">
                        <a:latin typeface="Times New Roman" pitchFamily="18" charset="0"/>
                        <a:cs typeface="Times New Roman" pitchFamily="18" charset="0"/>
                      </a:rPr>
                      <a:t>                         1 </a:t>
                    </a:r>
                    <a:r>
                      <a:rPr lang="ru-RU" sz="1400">
                        <a:latin typeface="Times New Roman" pitchFamily="18" charset="0"/>
                        <a:cs typeface="Times New Roman" pitchFamily="18" charset="0"/>
                      </a:rPr>
                      <a:t>133 530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лв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.; 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7992751763213772E-3"/>
                  <c:y val="-9.34193389489521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 err="1" smtClean="0">
                        <a:latin typeface="Times New Roman" pitchFamily="18" charset="0"/>
                        <a:cs typeface="Times New Roman" pitchFamily="18" charset="0"/>
                      </a:rPr>
                      <a:t>Преходен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остатък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                  1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368 894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лв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.; 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376383945845098"/>
                  <c:y val="-7.9286538443519669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err="1" smtClean="0">
                        <a:latin typeface="Times New Roman" pitchFamily="18" charset="0"/>
                        <a:cs typeface="Times New Roman" pitchFamily="18" charset="0"/>
                      </a:rPr>
                      <a:t>Наличност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по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бюджетни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 сметки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към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 31.12.2014 г.;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                              -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1 960 493 </a:t>
                    </a:r>
                    <a:r>
                      <a:rPr lang="ru-RU" sz="1400" dirty="0" err="1">
                        <a:latin typeface="Times New Roman" pitchFamily="18" charset="0"/>
                        <a:cs typeface="Times New Roman" pitchFamily="18" charset="0"/>
                      </a:rPr>
                      <a:t>лв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.; -6%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</c:dLbls>
          <c:cat>
            <c:strRef>
              <c:f>'структура на приходи'!$A$2:$A$7</c:f>
              <c:strCache>
                <c:ptCount val="6"/>
                <c:pt idx="0">
                  <c:v>Собствени приходи</c:v>
                </c:pt>
                <c:pt idx="1">
                  <c:v>Взаимоотношения с РБ</c:v>
                </c:pt>
                <c:pt idx="2">
                  <c:v>Трансфери</c:v>
                </c:pt>
                <c:pt idx="3">
                  <c:v>Финансиране</c:v>
                </c:pt>
                <c:pt idx="4">
                  <c:v>Преходен остатък</c:v>
                </c:pt>
                <c:pt idx="5">
                  <c:v>Наличност по бюджетни сметки към 31.12.2014 г.</c:v>
                </c:pt>
              </c:strCache>
            </c:strRef>
          </c:cat>
          <c:val>
            <c:numRef>
              <c:f>'структура на приходи'!$B$2:$B$7</c:f>
              <c:numCache>
                <c:formatCode>#,##0\ "лв."</c:formatCode>
                <c:ptCount val="6"/>
                <c:pt idx="0">
                  <c:v>6481288</c:v>
                </c:pt>
                <c:pt idx="1">
                  <c:v>15118466</c:v>
                </c:pt>
                <c:pt idx="2">
                  <c:v>300138</c:v>
                </c:pt>
                <c:pt idx="3">
                  <c:v>1133530</c:v>
                </c:pt>
                <c:pt idx="4">
                  <c:v>1368894</c:v>
                </c:pt>
                <c:pt idx="5">
                  <c:v>-1960493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solidFill>
      <a:schemeClr val="bg1"/>
    </a:solidFill>
    <a:scene3d>
      <a:camera prst="orthographicFront"/>
      <a:lightRig rig="threePt" dir="t"/>
    </a:scene3d>
    <a:sp3d prstMaterial="metal">
      <a:bevelT w="165100" prst="coolSlant"/>
      <a:bevelB prst="slope"/>
    </a:sp3d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387284922717982E-2"/>
          <c:y val="2.6574440486283726E-2"/>
          <c:w val="0.89463740643530676"/>
          <c:h val="0.8575250464577145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СЕС!$C$31</c:f>
              <c:strCache>
                <c:ptCount val="1"/>
                <c:pt idx="0">
                  <c:v>Приходи от продажби в лв.</c:v>
                </c:pt>
              </c:strCache>
            </c:strRef>
          </c:tx>
          <c:invertIfNegative val="0"/>
          <c:cat>
            <c:strRef>
              <c:f>СЕС!$B$32:$B$37</c:f>
              <c:strCache>
                <c:ptCount val="6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</c:v>
                </c:pt>
                <c:pt idx="5">
                  <c:v>2014 г.</c:v>
                </c:pt>
              </c:strCache>
            </c:strRef>
          </c:cat>
          <c:val>
            <c:numRef>
              <c:f>СЕС!$C$32:$C$37</c:f>
              <c:numCache>
                <c:formatCode>#,##0</c:formatCode>
                <c:ptCount val="6"/>
                <c:pt idx="0">
                  <c:v>97653</c:v>
                </c:pt>
                <c:pt idx="1">
                  <c:v>185696</c:v>
                </c:pt>
                <c:pt idx="2">
                  <c:v>99881</c:v>
                </c:pt>
                <c:pt idx="3">
                  <c:v>226277</c:v>
                </c:pt>
                <c:pt idx="4">
                  <c:v>136188</c:v>
                </c:pt>
                <c:pt idx="5">
                  <c:v>749126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338752"/>
        <c:axId val="116429888"/>
        <c:axId val="0"/>
      </c:bar3DChart>
      <c:catAx>
        <c:axId val="353387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bg-BG"/>
          </a:p>
        </c:txPr>
        <c:crossAx val="116429888"/>
        <c:crosses val="autoZero"/>
        <c:auto val="1"/>
        <c:lblAlgn val="ctr"/>
        <c:lblOffset val="100"/>
        <c:noMultiLvlLbl val="0"/>
      </c:catAx>
      <c:valAx>
        <c:axId val="116429888"/>
        <c:scaling>
          <c:orientation val="minMax"/>
        </c:scaling>
        <c:delete val="1"/>
        <c:axPos val="b"/>
        <c:majorGridlines/>
        <c:numFmt formatCode="#,##0" sourceLinked="1"/>
        <c:majorTickMark val="out"/>
        <c:minorTickMark val="none"/>
        <c:tickLblPos val="nextTo"/>
        <c:crossAx val="35338752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600"/>
            </a:pPr>
            <a:endParaRPr lang="bg-BG"/>
          </a:p>
        </c:txPr>
      </c:dTable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079396103754791"/>
          <c:y val="0.31928744028441286"/>
          <c:w val="0.38362073526221951"/>
          <c:h val="0.54927514367090524"/>
        </c:manualLayout>
      </c:layout>
      <c:doughnutChart>
        <c:varyColors val="1"/>
        <c:ser>
          <c:idx val="0"/>
          <c:order val="0"/>
          <c:tx>
            <c:strRef>
              <c:f>'структура на приходи'!$L$2</c:f>
              <c:strCache>
                <c:ptCount val="1"/>
                <c:pt idx="0">
                  <c:v>Разходи</c:v>
                </c:pt>
              </c:strCache>
            </c:strRef>
          </c:tx>
          <c:spPr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soft" dir="t">
                <a:rot lat="0" lon="0" rev="21594000"/>
              </a:lightRig>
            </a:scene3d>
            <a:sp3d prstMaterial="metal">
              <a:bevelT w="12700000" h="1270000"/>
              <a:bevelB w="1270000" h="184150"/>
            </a:sp3d>
          </c:spPr>
          <c:explosion val="25"/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soft" dir="t">
                  <a:rot lat="0" lon="0" rev="21594000"/>
                </a:lightRig>
              </a:scene3d>
              <a:sp3d prstMaterial="metal">
                <a:bevelT w="12700000" h="1270000"/>
                <a:bevelB w="1270000" h="184150"/>
              </a:sp3d>
            </c:spPr>
          </c:dPt>
          <c:dLbls>
            <c:dLbl>
              <c:idx val="0"/>
              <c:layout>
                <c:manualLayout>
                  <c:x val="0.14364097001822249"/>
                  <c:y val="-4.100045412576498E-2"/>
                </c:manualLayout>
              </c:layout>
              <c:tx>
                <c:rich>
                  <a:bodyPr/>
                  <a:lstStyle/>
                  <a:p>
                    <a:r>
                      <a:rPr lang="bg-BG" sz="1400" smtClean="0"/>
                      <a:t>Държавни </a:t>
                    </a:r>
                    <a:r>
                      <a:rPr lang="bg-BG" sz="1400"/>
                      <a:t>дейности; 54%</a:t>
                    </a:r>
                    <a:endParaRPr lang="bg-BG"/>
                  </a:p>
                </c:rich>
              </c:tx>
              <c:showLegendKey val="0"/>
              <c:showVal val="0"/>
              <c:showCatName val="1"/>
              <c:showSerName val="1"/>
              <c:showPercent val="1"/>
              <c:showBubbleSize val="0"/>
            </c:dLbl>
            <c:dLbl>
              <c:idx val="1"/>
              <c:layout>
                <c:manualLayout>
                  <c:x val="-0.12182208849646717"/>
                  <c:y val="1.366681804192162E-2"/>
                </c:manualLayout>
              </c:layout>
              <c:tx>
                <c:rich>
                  <a:bodyPr/>
                  <a:lstStyle/>
                  <a:p>
                    <a:r>
                      <a:rPr lang="bg-BG" sz="1400" smtClean="0"/>
                      <a:t> </a:t>
                    </a:r>
                    <a:r>
                      <a:rPr lang="bg-BG" sz="1400"/>
                      <a:t>Местни дейности; 45%</a:t>
                    </a:r>
                    <a:endParaRPr lang="bg-BG"/>
                  </a:p>
                </c:rich>
              </c:tx>
              <c:showLegendKey val="0"/>
              <c:showVal val="0"/>
              <c:showCatName val="1"/>
              <c:showSerName val="1"/>
              <c:showPercent val="1"/>
              <c:showBubbleSize val="0"/>
            </c:dLbl>
            <c:dLbl>
              <c:idx val="2"/>
              <c:layout>
                <c:manualLayout>
                  <c:x val="-5.0925337632079971E-17"/>
                  <c:y val="-0.1465201465201465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 </a:t>
                    </a:r>
                    <a:r>
                      <a:rPr lang="ru-RU" sz="1400" dirty="0" err="1" smtClean="0"/>
                      <a:t>Дофинан</a:t>
                    </a:r>
                    <a:r>
                      <a:rPr lang="en-US" sz="1400" dirty="0" smtClean="0"/>
                      <a:t>-</a:t>
                    </a:r>
                    <a:r>
                      <a:rPr lang="ru-RU" sz="1400" dirty="0" err="1" smtClean="0"/>
                      <a:t>сиране</a:t>
                    </a:r>
                    <a:r>
                      <a:rPr lang="ru-RU" sz="1400" dirty="0" smtClean="0"/>
                      <a:t>; </a:t>
                    </a:r>
                    <a:r>
                      <a:rPr lang="ru-RU" sz="1400" dirty="0"/>
                      <a:t>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1"/>
              <c:showPercent val="1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40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bg-BG"/>
              </a:p>
            </c:txPr>
            <c:showLegendKey val="0"/>
            <c:showVal val="0"/>
            <c:showCatName val="1"/>
            <c:showSerName val="1"/>
            <c:showPercent val="1"/>
            <c:showBubbleSize val="0"/>
            <c:showLeaderLines val="1"/>
          </c:dLbls>
          <c:cat>
            <c:strRef>
              <c:f>'структура на приходи'!$J$3:$J$5</c:f>
              <c:strCache>
                <c:ptCount val="3"/>
                <c:pt idx="0">
                  <c:v>Държавни дейности</c:v>
                </c:pt>
                <c:pt idx="1">
                  <c:v>Местни дейности</c:v>
                </c:pt>
                <c:pt idx="2">
                  <c:v>Дофинансиране на държавни дейности с местни приходи</c:v>
                </c:pt>
              </c:strCache>
            </c:strRef>
          </c:cat>
          <c:val>
            <c:numRef>
              <c:f>'структура на приходи'!$L$3:$L$5</c:f>
              <c:numCache>
                <c:formatCode>#,##0</c:formatCode>
                <c:ptCount val="3"/>
                <c:pt idx="0">
                  <c:v>11995226</c:v>
                </c:pt>
                <c:pt idx="1">
                  <c:v>10136093</c:v>
                </c:pt>
                <c:pt idx="2">
                  <c:v>310504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noFill/>
    <a:ln>
      <a:solidFill>
        <a:schemeClr val="bg1"/>
      </a:solidFill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818E5-4426-4C0B-B73F-E481E2C09210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EDB05-8F6C-4A38-B12D-D03110FCD6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702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B84B83-5F4D-492C-BAFD-8A186DB52D35}" type="slidenum">
              <a:rPr lang="bg-BG">
                <a:solidFill>
                  <a:srgbClr val="000000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bg-BG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формление по избо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4838" cy="1138237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fontAlgn="auto">
              <a:spcAft>
                <a:spcPts val="0"/>
              </a:spcAft>
              <a:buSzTx/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defTabSz="914400" fontAlgn="auto">
              <a:spcAft>
                <a:spcPts val="0"/>
              </a:spcAft>
              <a:buSzTx/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 defTabSz="914400" fontAlgn="auto">
              <a:spcAft>
                <a:spcPts val="0"/>
              </a:spcAft>
              <a:buSzTx/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AFF36DC-5A94-43BB-A7AC-0363465085F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590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16.3.2015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7.doc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6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19572" y="1185194"/>
            <a:ext cx="7704856" cy="3672408"/>
          </a:xfrm>
        </p:spPr>
        <p:txBody>
          <a:bodyPr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863" algn="l"/>
                <a:tab pos="10779125" algn="l"/>
                <a:tab pos="10780713" algn="l"/>
              </a:tabLst>
              <a:defRPr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ПУБЛИЧНО ОБСЪЖДАНЕ 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ГОДИШНИЯ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 ЗА ИЗПЪЛНЕНИЕТО НА БЮДЖЕТА НА ОБЩИНА СЕВЛИЕВО ЗА 2014 г.</a:t>
            </a:r>
            <a:endParaRPr lang="bg-BG"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195736" y="605886"/>
            <a:ext cx="525658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bg-BG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ОБЩИНА </a:t>
            </a:r>
            <a:r>
              <a:rPr lang="bg-BG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СЕВЛИЕВО</a:t>
            </a:r>
            <a:endParaRPr lang="bg-BG" sz="32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1980728" y="5517232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 defTabSz="449263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bg-BG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март 2015 </a:t>
            </a:r>
            <a:r>
              <a:rPr lang="bg-BG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pic>
        <p:nvPicPr>
          <p:cNvPr id="2050" name="Picture 2" descr="https://encrypted-tbn2.gstatic.com/images?q=tbn:ANd9GcTfJ9kdNLTU_O8_bTaI1778VF6rec1M1PbGfYvWyUPJyZtWpFnDc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0813"/>
            <a:ext cx="129698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31357"/>
            <a:ext cx="34290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412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837499"/>
              </p:ext>
            </p:extLst>
          </p:nvPr>
        </p:nvGraphicFramePr>
        <p:xfrm>
          <a:off x="320675" y="481013"/>
          <a:ext cx="8643938" cy="567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" name="Document" r:id="rId4" imgW="5891177" imgH="3872520" progId="Word.Document.12">
                  <p:embed/>
                </p:oleObj>
              </mc:Choice>
              <mc:Fallback>
                <p:oleObj name="Document" r:id="rId4" imgW="5891177" imgH="38725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675" y="481013"/>
                        <a:ext cx="8643938" cy="5675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357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Показатели за финансова стабилност на </a:t>
            </a:r>
            <a:br>
              <a:rPr lang="bg-BG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Община Севлиево през 2014 г.:</a:t>
            </a:r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"/>
            <a:ext cx="1561043" cy="137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7504" y="1373204"/>
            <a:ext cx="8784976" cy="54006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Не са допуснати просрочени задължения към доставчици от първостепенния и всички второстепенни разпоредители</a:t>
            </a:r>
          </a:p>
          <a:p>
            <a:pPr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Ритмично изплащане на субсидии в пълен размер, покриващ реалните потребности на бюджетните звена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Обезпечени са всички разчетени разходи по бюджета на общината за възнаграждения и необходимо-присъща издръжка във всички дейности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Осигурени са средства за подобряване на материално-техническата база</a:t>
            </a:r>
          </a:p>
          <a:p>
            <a:pPr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Реализирана капиталова програма в размер </a:t>
            </a:r>
            <a:r>
              <a:rPr lang="bg-BG" sz="2100" dirty="0">
                <a:latin typeface="Times New Roman" pitchFamily="18" charset="0"/>
                <a:cs typeface="Times New Roman" pitchFamily="18" charset="0"/>
              </a:rPr>
              <a:t>на 13 204 995 </a:t>
            </a: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лв.</a:t>
            </a:r>
          </a:p>
          <a:p>
            <a:pPr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Привлечен ресурс в изпълнение на проекти, финансирани от ЕС – 9 112 375 лв.</a:t>
            </a:r>
          </a:p>
          <a:p>
            <a:pPr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Ръст на данъчните приходи и преизпълнение на постъпленията от разпореждане с общинска собственост</a:t>
            </a:r>
          </a:p>
          <a:p>
            <a:pPr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Реализирани икономии на средства и възможност за допълнително материално стимулиране на персонала по преценка на директорите на социални, детски и учебни заведения</a:t>
            </a:r>
          </a:p>
          <a:p>
            <a:pPr>
              <a:buFont typeface="Courier New" pitchFamily="49" charset="0"/>
              <a:buChar char="o"/>
            </a:pP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Наличност по банковите сметки към 31.12.2014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100" dirty="0" smtClean="0">
                <a:latin typeface="Times New Roman" pitchFamily="18" charset="0"/>
                <a:cs typeface="Times New Roman" pitchFamily="18" charset="0"/>
              </a:rPr>
              <a:t>г., формираща преходен остатък за 2015 г. в обем от 1 960 493 лв., в т.ч. 1 161 402 лв. в държавни дейности и     799 091 лв. в местни дейности</a:t>
            </a:r>
          </a:p>
          <a:p>
            <a:pPr>
              <a:buFont typeface="Courier New" pitchFamily="49" charset="0"/>
              <a:buChar char="o"/>
            </a:pPr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90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g-BG" sz="2000" b="1" dirty="0">
                <a:latin typeface="Times New Roman" pitchFamily="18" charset="0"/>
                <a:cs typeface="Times New Roman" pitchFamily="18" charset="0"/>
              </a:rPr>
              <a:t>Базови приоритети в управлението на общината през 2014 г</a:t>
            </a:r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 marL="0" indent="0" algn="ctr">
              <a:buNone/>
            </a:pP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и модернизация на техническата инфраструктура, създаваща условия за растеж и повишаване привлекателността на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общината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Увеличаване обема на привлечения ресурс и извършените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инвестиции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в резултат на изпълнението на проекти, финансирани от ЕС и други донорски програми, чрез гарантиране на всички плащания (мостово финансиране и собствено участие), които са ангажимент на общината</a:t>
            </a:r>
          </a:p>
          <a:p>
            <a:pPr lvl="0" algn="just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Оптимизация и повишаване ефективността на административния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капацитет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с фокус върху качеството на предоставените публични услуги</a:t>
            </a:r>
          </a:p>
          <a:p>
            <a:pPr lvl="0" algn="just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Осигуряване на оптимален ресурс за подобряване условията в детските и учебни заведения </a:t>
            </a:r>
          </a:p>
          <a:p>
            <a:pPr lvl="0" algn="just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Развитие и модернизация на социалните услуги</a:t>
            </a:r>
          </a:p>
          <a:p>
            <a:pPr lvl="0" algn="just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Предоставяне на адекватни за съвременните тенденции възможности за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на младежки дейности,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спорт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и туризъм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Съхраняване и надграждане на богатото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културно-историческо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наследство на общината</a:t>
            </a:r>
          </a:p>
          <a:p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22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b="1" dirty="0" err="1" smtClean="0">
                <a:latin typeface="Times New Roman" pitchFamily="18" charset="0"/>
                <a:cs typeface="Times New Roman" pitchFamily="18" charset="0"/>
              </a:rPr>
              <a:t>Събираемост</a:t>
            </a:r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 на приходите и изпълнение на разчетения план на постъпленията през периода 2011-2014 г.</a:t>
            </a:r>
            <a:endParaRPr lang="bg-BG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002249"/>
              </p:ext>
            </p:extLst>
          </p:nvPr>
        </p:nvGraphicFramePr>
        <p:xfrm>
          <a:off x="899592" y="980728"/>
          <a:ext cx="7560840" cy="5732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775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graphicEl>
                                              <a:chart seriesIdx="3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Chart bld="categoryEl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1" y="670743"/>
            <a:ext cx="5760640" cy="4464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    Чрез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правомощията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дадени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общините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ЗМДТ и ДОПК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усилията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дирекция „Приходи 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местни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данъци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такси“,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2014 г.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събрани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просрочени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вземания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размер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672 324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главница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131 642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лихви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70743"/>
            <a:ext cx="2808312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Диагра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130858"/>
              </p:ext>
            </p:extLst>
          </p:nvPr>
        </p:nvGraphicFramePr>
        <p:xfrm>
          <a:off x="179512" y="2924944"/>
          <a:ext cx="860348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0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Sub>
          <a:bldChart bld="categoryEl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164710"/>
              </p:ext>
            </p:extLst>
          </p:nvPr>
        </p:nvGraphicFramePr>
        <p:xfrm>
          <a:off x="539552" y="332656"/>
          <a:ext cx="835292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661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5536" y="28636"/>
            <a:ext cx="8229600" cy="1143000"/>
          </a:xfrm>
        </p:spPr>
        <p:txBody>
          <a:bodyPr>
            <a:normAutofit/>
          </a:bodyPr>
          <a:lstStyle/>
          <a:p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Приходи от продажба на нефинансови активи</a:t>
            </a:r>
            <a:endParaRPr lang="bg-BG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588909"/>
              </p:ext>
            </p:extLst>
          </p:nvPr>
        </p:nvGraphicFramePr>
        <p:xfrm>
          <a:off x="323528" y="1268412"/>
          <a:ext cx="8640960" cy="525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193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El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Баланс на отчет за касовото изпълнение на бюджета</a:t>
            </a:r>
            <a:br>
              <a:rPr lang="bg-BG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 на община Севлиево за 2014 г.</a:t>
            </a:r>
            <a:endParaRPr lang="bg-BG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551822"/>
              </p:ext>
            </p:extLst>
          </p:nvPr>
        </p:nvGraphicFramePr>
        <p:xfrm>
          <a:off x="323528" y="3356992"/>
          <a:ext cx="453650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188" name="Picture 1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3133725" cy="1776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89" name="Picture 1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2952750" cy="1769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59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Инвестиционни разходи на Община Севлиево през 2014 г.</a:t>
            </a:r>
            <a:endParaRPr lang="bg-BG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82210" y="1196752"/>
            <a:ext cx="8712968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     Общ обем на инвестиционни разходи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204 995 </a:t>
            </a:r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лв.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, разпределени по източници на финансиране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както следва:</a:t>
            </a:r>
          </a:p>
          <a:p>
            <a:pPr lvl="0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Целева субсидия от Републикански бюджет – 1 388 523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лв.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Собствени бюджетни средства – 44 800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лв.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Средства от Европейски съюз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11 200 163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лв.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Courier New" pitchFamily="49" charset="0"/>
              <a:buChar char="o"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Други източници, включително от целеви средства и дарения –  571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509 лв.</a:t>
            </a:r>
          </a:p>
          <a:p>
            <a:pPr lvl="0">
              <a:buFont typeface="Courier New" pitchFamily="49" charset="0"/>
              <a:buChar char="o"/>
            </a:pP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Контейнер за съдържание 2"/>
          <p:cNvSpPr txBox="1">
            <a:spLocks/>
          </p:cNvSpPr>
          <p:nvPr/>
        </p:nvSpPr>
        <p:spPr>
          <a:xfrm>
            <a:off x="382210" y="3573016"/>
            <a:ext cx="8712968" cy="288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   Разпределение по функционален признак:</a:t>
            </a:r>
          </a:p>
          <a:p>
            <a:pPr marL="0" indent="0">
              <a:buFont typeface="Arial" pitchFamily="34" charset="0"/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държавни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69 414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Отбрана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сигурност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135 810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Образование                    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348 476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Социално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осигуряване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55 429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БКС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опазване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околната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среда  9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885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882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Култура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1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547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488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Пътища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други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1 162 496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bg-BG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32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405767"/>
              </p:ext>
            </p:extLst>
          </p:nvPr>
        </p:nvGraphicFramePr>
        <p:xfrm>
          <a:off x="683568" y="620688"/>
          <a:ext cx="7947025" cy="582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Document" r:id="rId4" imgW="5891177" imgH="4327202" progId="Word.Document.12">
                  <p:embed/>
                </p:oleObj>
              </mc:Choice>
              <mc:Fallback>
                <p:oleObj name="Document" r:id="rId4" imgW="5891177" imgH="43272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620688"/>
                        <a:ext cx="7947025" cy="582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47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415</Words>
  <Application>Microsoft Office PowerPoint</Application>
  <PresentationFormat>Презентация на цял екран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3" baseType="lpstr">
      <vt:lpstr>Office тема</vt:lpstr>
      <vt:lpstr>Document</vt:lpstr>
      <vt:lpstr>ПУБЛИЧНО ОБСЪЖДАНЕ  НА  ГОДИШНИЯ ОТЧЕТ ЗА ИЗПЪЛНЕНИЕТО НА БЮДЖЕТА НА ОБЩИНА СЕВЛИЕВО ЗА 2014 г.</vt:lpstr>
      <vt:lpstr>Презентация на PowerPoint</vt:lpstr>
      <vt:lpstr>Събираемост на приходите и изпълнение на разчетения план на постъпленията през периода 2011-2014 г.</vt:lpstr>
      <vt:lpstr>Презентация на PowerPoint</vt:lpstr>
      <vt:lpstr>Презентация на PowerPoint</vt:lpstr>
      <vt:lpstr>Приходи от продажба на нефинансови активи</vt:lpstr>
      <vt:lpstr>Баланс на отчет за касовото изпълнение на бюджета  на община Севлиево за 2014 г.</vt:lpstr>
      <vt:lpstr>Инвестиционни разходи на Община Севлиево през 2014 г.</vt:lpstr>
      <vt:lpstr>Презентация на PowerPoint</vt:lpstr>
      <vt:lpstr>Презентация на PowerPoint</vt:lpstr>
      <vt:lpstr>Показатели за финансова стабилност на  Община Севлиево през 2014 г.: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Teodora Petkova</dc:creator>
  <cp:lastModifiedBy>Teodora Petkova</cp:lastModifiedBy>
  <cp:revision>161</cp:revision>
  <cp:lastPrinted>2015-03-12T06:18:43Z</cp:lastPrinted>
  <dcterms:created xsi:type="dcterms:W3CDTF">2015-03-05T09:09:27Z</dcterms:created>
  <dcterms:modified xsi:type="dcterms:W3CDTF">2015-03-16T14:00:39Z</dcterms:modified>
</cp:coreProperties>
</file>